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1" r:id="rId1"/>
  </p:sldMasterIdLst>
  <p:notesMasterIdLst>
    <p:notesMasterId r:id="rId13"/>
  </p:notes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10972800" cy="8229600" type="B4JIS"/>
  <p:notesSz cx="8229600" cy="14630400"/>
  <p:embeddedFontLst>
    <p:embeddedFont>
      <p:font typeface="Algerian" panose="04020705040A02060702" pitchFamily="82" charset="0"/>
      <p:regular r:id="rId14"/>
    </p:embeddedFont>
    <p:embeddedFont>
      <p:font typeface="Arial Black" panose="020B0A04020102020204" pitchFamily="34" charset="0"/>
      <p:bold r:id="rId15"/>
    </p:embeddedFont>
    <p:embeddedFont>
      <p:font typeface="Crimson Pro Semi Bold" panose="020B0604020202020204" charset="0"/>
      <p:regular r:id="rId16"/>
    </p:embeddedFont>
    <p:embeddedFont>
      <p:font typeface="Heebo" pitchFamily="2" charset="-120"/>
      <p:regular r:id="rId17"/>
      <p:bold r:id="rId18"/>
    </p:embeddedFont>
    <p:embeddedFont>
      <p:font typeface="Trebuchet MS" panose="020B0603020202020204" pitchFamily="34" charset="0"/>
      <p:regular r:id="rId19"/>
      <p:bold r:id="rId20"/>
      <p:italic r:id="rId21"/>
      <p:boldItalic r:id="rId22"/>
    </p:embeddedFont>
    <p:embeddedFont>
      <p:font typeface="Wingdings 3" panose="05040102010807070707" pitchFamily="18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77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mail syed" userId="c32ceffe952a275c" providerId="LiveId" clId="{DED6243F-43A0-4B09-92AC-BA2729CF5B88}"/>
    <pc:docChg chg="custSel modSld">
      <pc:chgData name="ismail syed" userId="c32ceffe952a275c" providerId="LiveId" clId="{DED6243F-43A0-4B09-92AC-BA2729CF5B88}" dt="2025-03-11T14:23:32.703" v="5" actId="20577"/>
      <pc:docMkLst>
        <pc:docMk/>
      </pc:docMkLst>
      <pc:sldChg chg="modSp mod modClrScheme chgLayout">
        <pc:chgData name="ismail syed" userId="c32ceffe952a275c" providerId="LiveId" clId="{DED6243F-43A0-4B09-92AC-BA2729CF5B88}" dt="2025-03-11T14:23:32.703" v="5" actId="20577"/>
        <pc:sldMkLst>
          <pc:docMk/>
          <pc:sldMk cId="2539447901" sldId="265"/>
        </pc:sldMkLst>
        <pc:spChg chg="mod">
          <ac:chgData name="ismail syed" userId="c32ceffe952a275c" providerId="LiveId" clId="{DED6243F-43A0-4B09-92AC-BA2729CF5B88}" dt="2025-03-11T14:23:32.703" v="5" actId="20577"/>
          <ac:spMkLst>
            <pc:docMk/>
            <pc:sldMk cId="2539447901" sldId="265"/>
            <ac:spMk id="31" creationId="{19E910CC-56F2-933F-82AD-4928B4A9A4A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19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0159" y="-10161"/>
            <a:ext cx="11005579" cy="8249922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6715" y="2885441"/>
            <a:ext cx="699206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6715" y="4861001"/>
            <a:ext cx="699206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90892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7617257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5364480"/>
            <a:ext cx="7617257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9684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862" y="731520"/>
            <a:ext cx="7286618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21289" y="4358640"/>
            <a:ext cx="6503765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18" y="5364480"/>
            <a:ext cx="7617258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9254" y="948454"/>
            <a:ext cx="548783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97239" y="3463867"/>
            <a:ext cx="548783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16322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18" y="2318386"/>
            <a:ext cx="7617258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18" y="5432938"/>
            <a:ext cx="7617258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2636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862" y="731520"/>
            <a:ext cx="7286618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31517" y="4815840"/>
            <a:ext cx="7617259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18" y="5432938"/>
            <a:ext cx="7617258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9254" y="948454"/>
            <a:ext cx="548783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97239" y="3463867"/>
            <a:ext cx="548783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272156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018" y="731520"/>
            <a:ext cx="7609758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31517" y="4815840"/>
            <a:ext cx="7617259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18" y="5432938"/>
            <a:ext cx="7617258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9510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0657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2775" y="731521"/>
            <a:ext cx="1174574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19" y="731521"/>
            <a:ext cx="6234031" cy="63017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59618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313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012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693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8865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351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2379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9177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9542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4347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37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18" y="3241042"/>
            <a:ext cx="7617258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18" y="5432938"/>
            <a:ext cx="7617258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7820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7617257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1" y="2592707"/>
            <a:ext cx="3705731" cy="465692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045" y="2592708"/>
            <a:ext cx="3705732" cy="4656928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621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19" y="731520"/>
            <a:ext cx="7617256" cy="158496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19" y="2593180"/>
            <a:ext cx="37088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19" y="3284696"/>
            <a:ext cx="3708806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9968" y="2593180"/>
            <a:ext cx="37088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9968" y="3284696"/>
            <a:ext cx="3708806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7393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19" y="731520"/>
            <a:ext cx="7617257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27954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05500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19" y="1798325"/>
            <a:ext cx="3348218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31" y="617911"/>
            <a:ext cx="4063244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19" y="3332483"/>
            <a:ext cx="3348218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130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19" y="5760720"/>
            <a:ext cx="7617257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1519" y="731520"/>
            <a:ext cx="7617257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19" y="6440806"/>
            <a:ext cx="7617257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1532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0160" y="-10161"/>
            <a:ext cx="11005580" cy="8249922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19" y="731520"/>
            <a:ext cx="7617256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19" y="2592708"/>
            <a:ext cx="7617257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86310" y="7249636"/>
            <a:ext cx="82095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1519" y="7249636"/>
            <a:ext cx="554756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33611" y="7249636"/>
            <a:ext cx="615166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9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79D4AF0-4944-949C-008B-40F9F0BBC2F4}"/>
              </a:ext>
            </a:extLst>
          </p:cNvPr>
          <p:cNvSpPr txBox="1"/>
          <p:nvPr/>
        </p:nvSpPr>
        <p:spPr>
          <a:xfrm rot="10800000" flipV="1">
            <a:off x="532659" y="686569"/>
            <a:ext cx="9078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Arial Black" panose="020B0A04020102020204" pitchFamily="34" charset="0"/>
              </a:rPr>
              <a:t>SMART CONTROL OF TRAFFIC LIGHTS BY USING ARTIFICIAL INTELLIGENCE </a:t>
            </a:r>
          </a:p>
          <a:p>
            <a:pPr algn="ctr"/>
            <a:endParaRPr lang="en-US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762994-7478-4417-B54B-8BDD59F1F092}"/>
              </a:ext>
            </a:extLst>
          </p:cNvPr>
          <p:cNvSpPr txBox="1"/>
          <p:nvPr/>
        </p:nvSpPr>
        <p:spPr>
          <a:xfrm>
            <a:off x="1361365" y="1497904"/>
            <a:ext cx="8155497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                                    </a:t>
            </a:r>
            <a:r>
              <a:rPr lang="en-US" sz="2100" dirty="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Submitted by</a:t>
            </a:r>
          </a:p>
          <a:p>
            <a:endParaRPr lang="en-US" sz="21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350" dirty="0"/>
              <a:t>                                          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100FF-3F82-423D-A715-4F26B770D1C4}"/>
              </a:ext>
            </a:extLst>
          </p:cNvPr>
          <p:cNvSpPr txBox="1"/>
          <p:nvPr/>
        </p:nvSpPr>
        <p:spPr>
          <a:xfrm>
            <a:off x="807868" y="1878844"/>
            <a:ext cx="88035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                                 SYED ISMAIL           </a:t>
            </a:r>
          </a:p>
          <a:p>
            <a:r>
              <a:rPr lang="en-US" sz="2100" dirty="0"/>
              <a:t>                            (Reg no:230200046201)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75CAFB-1E21-24E8-58B9-F61446464592}"/>
              </a:ext>
            </a:extLst>
          </p:cNvPr>
          <p:cNvSpPr txBox="1"/>
          <p:nvPr/>
        </p:nvSpPr>
        <p:spPr>
          <a:xfrm rot="10800000" flipV="1">
            <a:off x="180633" y="2782611"/>
            <a:ext cx="880356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rgbClr val="002060"/>
                </a:solidFill>
                <a:latin typeface="Algerian" panose="04020705040A02060702" pitchFamily="82" charset="0"/>
              </a:rPr>
              <a:t>       Under the guidance of   </a:t>
            </a:r>
          </a:p>
          <a:p>
            <a:pPr algn="ctr"/>
            <a:r>
              <a:rPr lang="en-US" sz="3300" dirty="0">
                <a:solidFill>
                  <a:srgbClr val="002060"/>
                </a:solidFill>
                <a:latin typeface="Algerian" panose="04020705040A02060702" pitchFamily="82" charset="0"/>
              </a:rPr>
              <a:t>    D</a:t>
            </a:r>
            <a:r>
              <a:rPr lang="en-US" sz="3300" dirty="0">
                <a:solidFill>
                  <a:srgbClr val="002060"/>
                </a:solidFill>
                <a:latin typeface="+mj-lt"/>
              </a:rPr>
              <a:t>r.</a:t>
            </a:r>
            <a:r>
              <a:rPr lang="en-US" sz="3300" dirty="0">
                <a:solidFill>
                  <a:srgbClr val="002060"/>
                </a:solidFill>
                <a:latin typeface="Algerian" panose="04020705040A02060702" pitchFamily="82" charset="0"/>
              </a:rPr>
              <a:t> Gopi </a:t>
            </a:r>
            <a:r>
              <a:rPr lang="en-US" sz="330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M.C.A, MTech., Ph.D.</a:t>
            </a:r>
          </a:p>
          <a:p>
            <a:pPr algn="ctr"/>
            <a:r>
              <a:rPr lang="en-US" sz="3300" dirty="0">
                <a:solidFill>
                  <a:srgbClr val="002060"/>
                </a:solidFill>
                <a:latin typeface="Algerian" panose="04020705040A02060702" pitchFamily="82" charset="0"/>
              </a:rPr>
              <a:t> professor </a:t>
            </a:r>
            <a:endParaRPr lang="en-IN" sz="33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6CE2FB-A026-3B92-7523-C3A127DCC35D}"/>
              </a:ext>
            </a:extLst>
          </p:cNvPr>
          <p:cNvSpPr txBox="1"/>
          <p:nvPr/>
        </p:nvSpPr>
        <p:spPr>
          <a:xfrm>
            <a:off x="1953088" y="232362"/>
            <a:ext cx="5641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                      </a:t>
            </a:r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PROJECT TITTLE</a:t>
            </a:r>
            <a:endParaRPr lang="en-IN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00BAD46-60DB-AA57-D2D3-B3400B7D2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786" y="4931591"/>
            <a:ext cx="1617260" cy="13602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EE6866-25CB-FA96-EC33-2867121C6B75}"/>
              </a:ext>
            </a:extLst>
          </p:cNvPr>
          <p:cNvSpPr txBox="1"/>
          <p:nvPr/>
        </p:nvSpPr>
        <p:spPr>
          <a:xfrm>
            <a:off x="1136342" y="4469926"/>
            <a:ext cx="8147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      DEPARTMENT OF COMPUTER APPLICATIONS </a:t>
            </a:r>
            <a:endParaRPr lang="en-IN" sz="2400" dirty="0">
              <a:solidFill>
                <a:srgbClr val="00B0F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E910CC-56F2-933F-82AD-4928B4A9A4A8}"/>
              </a:ext>
            </a:extLst>
          </p:cNvPr>
          <p:cNvSpPr txBox="1"/>
          <p:nvPr/>
        </p:nvSpPr>
        <p:spPr>
          <a:xfrm>
            <a:off x="292963" y="6424047"/>
            <a:ext cx="106798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                        KRISHNA CHAITANYA INSTITUTE OF</a:t>
            </a: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                            SCIENCE AND TECHNOLOGY</a:t>
            </a: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                              KAKUTUR, NELLORE (A.P)</a:t>
            </a:r>
            <a:r>
              <a:rPr lang="en-IN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  <a:p>
            <a:r>
              <a:rPr lang="en-IN" sz="2400" dirty="0">
                <a:solidFill>
                  <a:schemeClr val="accent2">
                    <a:lumMod val="50000"/>
                  </a:schemeClr>
                </a:solidFill>
              </a:rPr>
              <a:t>                                       (2023-2025)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447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735218"/>
            <a:ext cx="5821263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3"/>
              </a:lnSpc>
            </a:pPr>
            <a:r>
              <a:rPr lang="en-US" sz="3338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Future Trends and Opportunities</a:t>
            </a:r>
            <a:endParaRPr lang="en-US" sz="3338" b="1" dirty="0"/>
          </a:p>
        </p:txBody>
      </p:sp>
      <p:sp>
        <p:nvSpPr>
          <p:cNvPr id="3" name="Text 1"/>
          <p:cNvSpPr/>
          <p:nvPr/>
        </p:nvSpPr>
        <p:spPr>
          <a:xfrm>
            <a:off x="1392943" y="3266301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063"/>
              </a:lnSpc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Autonomous Vehicles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490" y="2607023"/>
            <a:ext cx="3423731" cy="34237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70048" y="3179326"/>
            <a:ext cx="254496" cy="31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88"/>
              </a:lnSpc>
            </a:pPr>
            <a:r>
              <a:rPr lang="en-US" sz="198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1988" dirty="0"/>
          </a:p>
        </p:txBody>
      </p:sp>
      <p:sp>
        <p:nvSpPr>
          <p:cNvPr id="6" name="Text 3"/>
          <p:cNvSpPr/>
          <p:nvPr/>
        </p:nvSpPr>
        <p:spPr>
          <a:xfrm>
            <a:off x="7453343" y="3266301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Predictive Maintenance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490" y="2607023"/>
            <a:ext cx="3423731" cy="34237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39453" y="3470702"/>
            <a:ext cx="254496" cy="31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88"/>
              </a:lnSpc>
            </a:pPr>
            <a:r>
              <a:rPr lang="en-US" sz="198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1988" dirty="0"/>
          </a:p>
        </p:txBody>
      </p:sp>
      <p:sp>
        <p:nvSpPr>
          <p:cNvPr id="9" name="Text 5"/>
          <p:cNvSpPr/>
          <p:nvPr/>
        </p:nvSpPr>
        <p:spPr>
          <a:xfrm>
            <a:off x="7453343" y="5105728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Pedestrian Safety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490" y="2607023"/>
            <a:ext cx="3423731" cy="342373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48077" y="5140107"/>
            <a:ext cx="254496" cy="31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88"/>
              </a:lnSpc>
            </a:pPr>
            <a:r>
              <a:rPr lang="en-US" sz="198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1988" dirty="0"/>
          </a:p>
        </p:txBody>
      </p:sp>
      <p:sp>
        <p:nvSpPr>
          <p:cNvPr id="12" name="Text 7"/>
          <p:cNvSpPr/>
          <p:nvPr/>
        </p:nvSpPr>
        <p:spPr>
          <a:xfrm>
            <a:off x="1392943" y="5105728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063"/>
              </a:lnSpc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Expanded Networks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4490" y="2607023"/>
            <a:ext cx="3423731" cy="342373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378673" y="4848731"/>
            <a:ext cx="254496" cy="31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88"/>
              </a:lnSpc>
            </a:pPr>
            <a:r>
              <a:rPr lang="en-US" sz="198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1988" dirty="0"/>
          </a:p>
        </p:txBody>
      </p:sp>
      <p:sp>
        <p:nvSpPr>
          <p:cNvPr id="15" name="Text 9"/>
          <p:cNvSpPr/>
          <p:nvPr/>
        </p:nvSpPr>
        <p:spPr>
          <a:xfrm>
            <a:off x="595343" y="6222118"/>
            <a:ext cx="97821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Integrating IoT devices and predictive maintenance offers possibilities.</a:t>
            </a:r>
            <a:endParaRPr lang="en-US" sz="1313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D905-DCC2-7656-B036-DAA7EA4EBE23}"/>
              </a:ext>
            </a:extLst>
          </p:cNvPr>
          <p:cNvSpPr txBox="1"/>
          <p:nvPr/>
        </p:nvSpPr>
        <p:spPr>
          <a:xfrm>
            <a:off x="870045" y="1632613"/>
            <a:ext cx="8035119" cy="5332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b="1" dirty="0"/>
              <a:t>Conclusion:</a:t>
            </a:r>
            <a:r>
              <a:rPr lang="en-IN" sz="1350" dirty="0"/>
              <a:t>  </a:t>
            </a:r>
          </a:p>
          <a:p>
            <a:endParaRPr lang="en-IN" sz="1350" dirty="0"/>
          </a:p>
          <a:p>
            <a:r>
              <a:rPr lang="en-IN" sz="1350" dirty="0"/>
              <a:t>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IN" sz="2700" dirty="0"/>
              <a:t>Efficient</a:t>
            </a:r>
            <a:r>
              <a:rPr lang="en-IN" sz="3000" dirty="0"/>
              <a:t> Traffic Management:</a:t>
            </a:r>
            <a:r>
              <a:rPr lang="en-IN" sz="1350" dirty="0"/>
              <a:t> </a:t>
            </a:r>
            <a:r>
              <a:rPr lang="en-IN" dirty="0"/>
              <a:t>AI-based control dynamically adjusts signals, reducing congestion and wait times. Real-Time Adaptability: Uses live data to optimize traffic flow based on current conditions.  </a:t>
            </a:r>
          </a:p>
          <a:p>
            <a:r>
              <a:rPr lang="en-IN" dirty="0"/>
              <a:t>                        </a:t>
            </a:r>
            <a:r>
              <a:rPr lang="en-IN" sz="1350" dirty="0"/>
              <a:t>                                                                                                     </a:t>
            </a:r>
            <a:r>
              <a:rPr lang="en-IN" sz="3000" dirty="0"/>
              <a:t>Python &amp; AI Integration:</a:t>
            </a:r>
            <a:r>
              <a:rPr lang="en-IN" dirty="0"/>
              <a:t> Leverages libraries like OpenCV, TensorFlow, and NumPy for automation and intelligent decision-making. Improved Urban Mobility: Enhances road efficiency, reduces emissions, and supports smart city development.</a:t>
            </a:r>
          </a:p>
          <a:p>
            <a:endParaRPr lang="en-IN" dirty="0"/>
          </a:p>
          <a:p>
            <a:endParaRPr lang="en-IN" sz="1350" dirty="0"/>
          </a:p>
          <a:p>
            <a:r>
              <a:rPr lang="en-IN" sz="1350" dirty="0"/>
              <a:t>   </a:t>
            </a:r>
            <a:r>
              <a:rPr lang="en-IN" sz="3000" dirty="0"/>
              <a:t>Future Enhancements:</a:t>
            </a:r>
            <a:r>
              <a:rPr lang="en-IN" sz="1350" dirty="0"/>
              <a:t> </a:t>
            </a:r>
            <a:r>
              <a:rPr lang="en-IN" dirty="0"/>
              <a:t>IoT integration, reinforcement learning, and vehicle-to-infrastructure (V2I) communication for further improvements.</a:t>
            </a:r>
          </a:p>
        </p:txBody>
      </p:sp>
    </p:spTree>
    <p:extLst>
      <p:ext uri="{BB962C8B-B14F-4D97-AF65-F5344CB8AC3E}">
        <p14:creationId xmlns:p14="http://schemas.microsoft.com/office/powerpoint/2010/main" val="1810745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3" y="1827094"/>
            <a:ext cx="5667316" cy="15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163"/>
              </a:lnSpc>
            </a:pPr>
            <a:r>
              <a:rPr lang="en-US" sz="3338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Smart control of traffic lights by using artificial intelligence using python</a:t>
            </a:r>
            <a:endParaRPr lang="en-US" sz="3338" b="1" dirty="0"/>
          </a:p>
        </p:txBody>
      </p:sp>
      <p:sp>
        <p:nvSpPr>
          <p:cNvPr id="4" name="Text 1"/>
          <p:cNvSpPr/>
          <p:nvPr/>
        </p:nvSpPr>
        <p:spPr>
          <a:xfrm>
            <a:off x="595343" y="3782136"/>
            <a:ext cx="6068178" cy="1965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presentation introduces AI-powered traffic management using Python. We'll explore leveraging Python for efficient and adaptive traffic control. Our goal is to address urban congestion with intelligent infrastructure.</a:t>
            </a:r>
            <a:endParaRPr lang="en-US" sz="131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3C12B7-67D6-BEFA-9AA4-113CF877D9B3}"/>
              </a:ext>
            </a:extLst>
          </p:cNvPr>
          <p:cNvSpPr txBox="1"/>
          <p:nvPr/>
        </p:nvSpPr>
        <p:spPr>
          <a:xfrm>
            <a:off x="268924" y="1230639"/>
            <a:ext cx="4559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rimson Pro Semi Bold" panose="020B0604020202020204" charset="0"/>
              </a:rPr>
              <a:t>INTRODUCTION:</a:t>
            </a:r>
            <a:r>
              <a:rPr lang="en-US" sz="1350" dirty="0"/>
              <a:t> </a:t>
            </a:r>
            <a:endParaRPr lang="en-IN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2933671"/>
            <a:ext cx="7959477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3"/>
              </a:lnSpc>
            </a:pPr>
            <a:r>
              <a:rPr lang="en-US" sz="3338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Problem: Inefficient Traffic Management</a:t>
            </a:r>
            <a:endParaRPr lang="en-US" sz="3338" b="1" dirty="0"/>
          </a:p>
        </p:txBody>
      </p:sp>
      <p:sp>
        <p:nvSpPr>
          <p:cNvPr id="3" name="Text 1"/>
          <p:cNvSpPr/>
          <p:nvPr/>
        </p:nvSpPr>
        <p:spPr>
          <a:xfrm>
            <a:off x="595343" y="3890486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b="1" u="sng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Traditional Systems</a:t>
            </a:r>
            <a:endParaRPr lang="en-US" sz="1650" b="1" u="sng" dirty="0"/>
          </a:p>
        </p:txBody>
      </p:sp>
      <p:sp>
        <p:nvSpPr>
          <p:cNvPr id="4" name="Text 2"/>
          <p:cNvSpPr/>
          <p:nvPr/>
        </p:nvSpPr>
        <p:spPr>
          <a:xfrm>
            <a:off x="595343" y="4326344"/>
            <a:ext cx="2983587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Traditional fixed-time traffic light systems are inefficient. They do not adapt to changing traffic conditions.</a:t>
            </a:r>
            <a:endParaRPr lang="en-US" sz="1313" dirty="0"/>
          </a:p>
        </p:txBody>
      </p:sp>
      <p:sp>
        <p:nvSpPr>
          <p:cNvPr id="5" name="Text 3"/>
          <p:cNvSpPr/>
          <p:nvPr/>
        </p:nvSpPr>
        <p:spPr>
          <a:xfrm>
            <a:off x="3999697" y="3890486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b="1" u="sng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Congestion Factors</a:t>
            </a:r>
            <a:endParaRPr lang="en-US" sz="1650" b="1" u="sng" dirty="0"/>
          </a:p>
        </p:txBody>
      </p:sp>
      <p:sp>
        <p:nvSpPr>
          <p:cNvPr id="6" name="Text 4"/>
          <p:cNvSpPr/>
          <p:nvPr/>
        </p:nvSpPr>
        <p:spPr>
          <a:xfrm>
            <a:off x="3999696" y="4326345"/>
            <a:ext cx="298358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Urban traffic congestion is caused by population density and accidents.</a:t>
            </a:r>
            <a:endParaRPr lang="en-US" sz="1313" dirty="0"/>
          </a:p>
        </p:txBody>
      </p:sp>
      <p:sp>
        <p:nvSpPr>
          <p:cNvPr id="7" name="Text 5"/>
          <p:cNvSpPr/>
          <p:nvPr/>
        </p:nvSpPr>
        <p:spPr>
          <a:xfrm>
            <a:off x="7404051" y="3890486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b="1" u="sng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Wasted Resources</a:t>
            </a:r>
            <a:endParaRPr lang="en-US" sz="1650" b="1" u="sng" dirty="0"/>
          </a:p>
        </p:txBody>
      </p:sp>
      <p:sp>
        <p:nvSpPr>
          <p:cNvPr id="8" name="Text 6"/>
          <p:cNvSpPr/>
          <p:nvPr/>
        </p:nvSpPr>
        <p:spPr>
          <a:xfrm>
            <a:off x="7404050" y="4326344"/>
            <a:ext cx="2983587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average US driver spends 54 hours in traffic annually. This costs $1,010 in wasted fuel (INRIX 2023).</a:t>
            </a:r>
            <a:endParaRPr lang="en-US" sz="1313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1"/>
            <a:ext cx="10972800" cy="21264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2" y="4232851"/>
            <a:ext cx="4252943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3"/>
              </a:lnSpc>
            </a:pPr>
            <a:r>
              <a:rPr lang="en-US" sz="3338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Components</a:t>
            </a:r>
            <a:endParaRPr lang="en-US" sz="3338" b="1" dirty="0"/>
          </a:p>
        </p:txBody>
      </p:sp>
      <p:sp>
        <p:nvSpPr>
          <p:cNvPr id="4" name="Shape 1"/>
          <p:cNvSpPr/>
          <p:nvPr/>
        </p:nvSpPr>
        <p:spPr>
          <a:xfrm>
            <a:off x="595342" y="5210919"/>
            <a:ext cx="382727" cy="38272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9145" y="5242799"/>
            <a:ext cx="255122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88"/>
              </a:lnSpc>
            </a:pPr>
            <a:r>
              <a:rPr lang="en-US" sz="198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1988" dirty="0"/>
          </a:p>
        </p:txBody>
      </p:sp>
      <p:sp>
        <p:nvSpPr>
          <p:cNvPr id="6" name="Text 3"/>
          <p:cNvSpPr/>
          <p:nvPr/>
        </p:nvSpPr>
        <p:spPr>
          <a:xfrm>
            <a:off x="1148180" y="5210919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Hardware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148179" y="5578734"/>
            <a:ext cx="259443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Traffic Light Controllers</a:t>
            </a:r>
            <a:endParaRPr lang="en-US" sz="1313" dirty="0"/>
          </a:p>
        </p:txBody>
      </p:sp>
      <p:sp>
        <p:nvSpPr>
          <p:cNvPr id="8" name="Shape 5"/>
          <p:cNvSpPr/>
          <p:nvPr/>
        </p:nvSpPr>
        <p:spPr>
          <a:xfrm>
            <a:off x="3912721" y="5210919"/>
            <a:ext cx="382727" cy="38272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3976524" y="5242799"/>
            <a:ext cx="255122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88"/>
              </a:lnSpc>
            </a:pPr>
            <a:r>
              <a:rPr lang="en-US" sz="198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1988" dirty="0"/>
          </a:p>
        </p:txBody>
      </p:sp>
      <p:sp>
        <p:nvSpPr>
          <p:cNvPr id="10" name="Text 7"/>
          <p:cNvSpPr/>
          <p:nvPr/>
        </p:nvSpPr>
        <p:spPr>
          <a:xfrm>
            <a:off x="4465559" y="5210919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Software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4465558" y="5578734"/>
            <a:ext cx="259443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Operating Systems.</a:t>
            </a:r>
            <a:endParaRPr lang="en-US" sz="1313" dirty="0"/>
          </a:p>
        </p:txBody>
      </p:sp>
      <p:sp>
        <p:nvSpPr>
          <p:cNvPr id="12" name="Shape 9"/>
          <p:cNvSpPr/>
          <p:nvPr/>
        </p:nvSpPr>
        <p:spPr>
          <a:xfrm>
            <a:off x="7230100" y="5210919"/>
            <a:ext cx="382727" cy="38272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7293903" y="5242799"/>
            <a:ext cx="255122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88"/>
              </a:lnSpc>
            </a:pPr>
            <a:r>
              <a:rPr lang="en-US" sz="198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1988" dirty="0"/>
          </a:p>
        </p:txBody>
      </p:sp>
      <p:sp>
        <p:nvSpPr>
          <p:cNvPr id="14" name="Text 11"/>
          <p:cNvSpPr/>
          <p:nvPr/>
        </p:nvSpPr>
        <p:spPr>
          <a:xfrm>
            <a:off x="7782937" y="5210919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Communication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782937" y="5578734"/>
            <a:ext cx="259443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Wireless Communication Modules.</a:t>
            </a:r>
            <a:endParaRPr lang="en-US" sz="131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47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99874" y="1488401"/>
            <a:ext cx="5687854" cy="1044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088"/>
              </a:lnSpc>
            </a:pPr>
            <a:r>
              <a:rPr lang="en-US" sz="3263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AI-Powered Solution: Adaptive Traffic Control</a:t>
            </a:r>
            <a:endParaRPr lang="en-US" sz="3263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874" y="2783920"/>
            <a:ext cx="835819" cy="10030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86438" y="2951083"/>
            <a:ext cx="2089726" cy="261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25"/>
              </a:lnSpc>
            </a:pPr>
            <a:r>
              <a:rPr lang="en-US" sz="1613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Real-time Data</a:t>
            </a:r>
            <a:endParaRPr lang="en-US" sz="1613" dirty="0"/>
          </a:p>
        </p:txBody>
      </p:sp>
      <p:sp>
        <p:nvSpPr>
          <p:cNvPr id="6" name="Text 2"/>
          <p:cNvSpPr/>
          <p:nvPr/>
        </p:nvSpPr>
        <p:spPr>
          <a:xfrm>
            <a:off x="5786438" y="3312557"/>
            <a:ext cx="4601290" cy="267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Collect data using sensors and cameras.</a:t>
            </a:r>
            <a:endParaRPr lang="en-US" sz="131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874" y="3786992"/>
            <a:ext cx="835819" cy="12306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86438" y="3954155"/>
            <a:ext cx="2089726" cy="261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25"/>
              </a:lnSpc>
            </a:pPr>
            <a:r>
              <a:rPr lang="en-US" sz="1613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AI Algorithms</a:t>
            </a:r>
            <a:endParaRPr lang="en-US" sz="1613" dirty="0"/>
          </a:p>
        </p:txBody>
      </p:sp>
      <p:sp>
        <p:nvSpPr>
          <p:cNvPr id="9" name="Text 4"/>
          <p:cNvSpPr/>
          <p:nvPr/>
        </p:nvSpPr>
        <p:spPr>
          <a:xfrm>
            <a:off x="5786438" y="4315629"/>
            <a:ext cx="4601290" cy="534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AI (Reinforcement Learning, Neural Networks) to predict traffic flow.</a:t>
            </a:r>
            <a:endParaRPr lang="en-US" sz="1313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874" y="5017681"/>
            <a:ext cx="835819" cy="10030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86438" y="5184844"/>
            <a:ext cx="2089726" cy="261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25"/>
              </a:lnSpc>
            </a:pPr>
            <a:r>
              <a:rPr lang="en-US" sz="1613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Dynamic Adjustment</a:t>
            </a:r>
            <a:endParaRPr lang="en-US" sz="1613" dirty="0"/>
          </a:p>
        </p:txBody>
      </p:sp>
      <p:sp>
        <p:nvSpPr>
          <p:cNvPr id="12" name="Text 6"/>
          <p:cNvSpPr/>
          <p:nvPr/>
        </p:nvSpPr>
        <p:spPr>
          <a:xfrm>
            <a:off x="5786438" y="5546318"/>
            <a:ext cx="4601290" cy="267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Adjust traffic light timings based on current conditions.</a:t>
            </a:r>
            <a:endParaRPr lang="en-US" sz="1313" dirty="0"/>
          </a:p>
        </p:txBody>
      </p:sp>
      <p:sp>
        <p:nvSpPr>
          <p:cNvPr id="13" name="Text 7"/>
          <p:cNvSpPr/>
          <p:nvPr/>
        </p:nvSpPr>
        <p:spPr>
          <a:xfrm>
            <a:off x="4699874" y="6208812"/>
            <a:ext cx="5687854" cy="534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Pittsburgh's SURTRAC system reduced travel times by 25% and emissions by 20%.</a:t>
            </a:r>
            <a:endParaRPr lang="en-US" sz="131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5343" y="2565767"/>
            <a:ext cx="5667316" cy="106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163"/>
              </a:lnSpc>
            </a:pPr>
            <a:r>
              <a:rPr lang="en-US" sz="3338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Implementing with Python: Key Libraries</a:t>
            </a:r>
            <a:endParaRPr lang="en-US" sz="3338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3884057"/>
            <a:ext cx="425232" cy="4252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5343" y="4479399"/>
            <a:ext cx="1718965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OpenCV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595343" y="4847213"/>
            <a:ext cx="1718965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video processing and object detection.</a:t>
            </a:r>
            <a:endParaRPr lang="en-US" sz="131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428" y="3884057"/>
            <a:ext cx="425232" cy="4252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569428" y="4479399"/>
            <a:ext cx="1719054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TensorFlow/Keras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2569428" y="4847214"/>
            <a:ext cx="171905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Building and training AI models.</a:t>
            </a:r>
            <a:endParaRPr lang="en-US" sz="1313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604" y="3884057"/>
            <a:ext cx="425232" cy="4252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543604" y="4479399"/>
            <a:ext cx="1718965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SUMO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4543604" y="4847213"/>
            <a:ext cx="1718965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Simulating traffic scenarios for algorithm testing.</a:t>
            </a:r>
            <a:endParaRPr lang="en-US" sz="131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10143" y="1505814"/>
            <a:ext cx="5533906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3"/>
              </a:lnSpc>
            </a:pPr>
            <a:r>
              <a:rPr lang="en-US" sz="3338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System Architecture: Data Flow</a:t>
            </a:r>
            <a:endParaRPr lang="en-US" sz="3338" b="1" dirty="0"/>
          </a:p>
        </p:txBody>
      </p:sp>
      <p:sp>
        <p:nvSpPr>
          <p:cNvPr id="4" name="Shape 1"/>
          <p:cNvSpPr/>
          <p:nvPr/>
        </p:nvSpPr>
        <p:spPr>
          <a:xfrm>
            <a:off x="4901506" y="2292519"/>
            <a:ext cx="22860" cy="4431179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5070009" y="2663815"/>
            <a:ext cx="510332" cy="2286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4710142" y="2483882"/>
            <a:ext cx="382727" cy="38272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4773945" y="2515762"/>
            <a:ext cx="255122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88"/>
              </a:lnSpc>
            </a:pPr>
            <a:r>
              <a:rPr lang="en-US" sz="198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1988" dirty="0"/>
          </a:p>
        </p:txBody>
      </p:sp>
      <p:sp>
        <p:nvSpPr>
          <p:cNvPr id="8" name="Text 5"/>
          <p:cNvSpPr/>
          <p:nvPr/>
        </p:nvSpPr>
        <p:spPr>
          <a:xfrm>
            <a:off x="5752059" y="2462629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b="1" u="sng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Sensor Network</a:t>
            </a:r>
            <a:endParaRPr lang="en-US" sz="1650" b="1" u="sng" dirty="0"/>
          </a:p>
        </p:txBody>
      </p:sp>
      <p:sp>
        <p:nvSpPr>
          <p:cNvPr id="9" name="Text 6"/>
          <p:cNvSpPr/>
          <p:nvPr/>
        </p:nvSpPr>
        <p:spPr>
          <a:xfrm>
            <a:off x="5752059" y="2830444"/>
            <a:ext cx="462539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Cameras, loop detectors, GPS data from connected vehicles.</a:t>
            </a:r>
            <a:endParaRPr lang="en-US" sz="1313" dirty="0"/>
          </a:p>
        </p:txBody>
      </p:sp>
      <p:sp>
        <p:nvSpPr>
          <p:cNvPr id="10" name="Shape 7"/>
          <p:cNvSpPr/>
          <p:nvPr/>
        </p:nvSpPr>
        <p:spPr>
          <a:xfrm>
            <a:off x="5070009" y="3814138"/>
            <a:ext cx="510332" cy="2286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4710142" y="3634204"/>
            <a:ext cx="382727" cy="38272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4773945" y="3666084"/>
            <a:ext cx="255122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88"/>
              </a:lnSpc>
            </a:pPr>
            <a:r>
              <a:rPr lang="en-US" sz="198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1988" dirty="0"/>
          </a:p>
        </p:txBody>
      </p:sp>
      <p:sp>
        <p:nvSpPr>
          <p:cNvPr id="13" name="Text 10"/>
          <p:cNvSpPr/>
          <p:nvPr/>
        </p:nvSpPr>
        <p:spPr>
          <a:xfrm>
            <a:off x="5752059" y="3612952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b="1" u="sng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Preprocessing</a:t>
            </a:r>
            <a:endParaRPr lang="en-US" sz="1650" b="1" u="sng" dirty="0"/>
          </a:p>
        </p:txBody>
      </p:sp>
      <p:sp>
        <p:nvSpPr>
          <p:cNvPr id="14" name="Text 11"/>
          <p:cNvSpPr/>
          <p:nvPr/>
        </p:nvSpPr>
        <p:spPr>
          <a:xfrm>
            <a:off x="5752059" y="3980766"/>
            <a:ext cx="462539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Cleaning and formatting sensor data.</a:t>
            </a:r>
            <a:endParaRPr lang="en-US" sz="1313" dirty="0"/>
          </a:p>
        </p:txBody>
      </p:sp>
      <p:sp>
        <p:nvSpPr>
          <p:cNvPr id="15" name="Shape 12"/>
          <p:cNvSpPr/>
          <p:nvPr/>
        </p:nvSpPr>
        <p:spPr>
          <a:xfrm>
            <a:off x="5070009" y="4964460"/>
            <a:ext cx="510332" cy="2286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4710142" y="4784527"/>
            <a:ext cx="382727" cy="38272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4773945" y="4816406"/>
            <a:ext cx="255122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88"/>
              </a:lnSpc>
            </a:pPr>
            <a:r>
              <a:rPr lang="en-US" sz="198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1988" dirty="0"/>
          </a:p>
        </p:txBody>
      </p:sp>
      <p:sp>
        <p:nvSpPr>
          <p:cNvPr id="18" name="Text 15"/>
          <p:cNvSpPr/>
          <p:nvPr/>
        </p:nvSpPr>
        <p:spPr>
          <a:xfrm>
            <a:off x="5752059" y="4763274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b="1" u="sng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AI Engine</a:t>
            </a:r>
            <a:endParaRPr lang="en-US" sz="1650" b="1" u="sng" dirty="0"/>
          </a:p>
        </p:txBody>
      </p:sp>
      <p:sp>
        <p:nvSpPr>
          <p:cNvPr id="19" name="Text 16"/>
          <p:cNvSpPr/>
          <p:nvPr/>
        </p:nvSpPr>
        <p:spPr>
          <a:xfrm>
            <a:off x="5752059" y="5131088"/>
            <a:ext cx="462539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traffic prediction. Optimal timing calculation.</a:t>
            </a:r>
            <a:endParaRPr lang="en-US" sz="1313" dirty="0"/>
          </a:p>
        </p:txBody>
      </p:sp>
      <p:sp>
        <p:nvSpPr>
          <p:cNvPr id="20" name="Shape 17"/>
          <p:cNvSpPr/>
          <p:nvPr/>
        </p:nvSpPr>
        <p:spPr>
          <a:xfrm>
            <a:off x="5070009" y="6114782"/>
            <a:ext cx="510332" cy="2286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21" name="Shape 18"/>
          <p:cNvSpPr/>
          <p:nvPr/>
        </p:nvSpPr>
        <p:spPr>
          <a:xfrm>
            <a:off x="4710142" y="5934849"/>
            <a:ext cx="382727" cy="38272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2" name="Text 19"/>
          <p:cNvSpPr/>
          <p:nvPr/>
        </p:nvSpPr>
        <p:spPr>
          <a:xfrm>
            <a:off x="4773945" y="5966728"/>
            <a:ext cx="255122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88"/>
              </a:lnSpc>
            </a:pPr>
            <a:r>
              <a:rPr lang="en-US" sz="198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1988" dirty="0"/>
          </a:p>
        </p:txBody>
      </p:sp>
      <p:sp>
        <p:nvSpPr>
          <p:cNvPr id="23" name="Text 20"/>
          <p:cNvSpPr/>
          <p:nvPr/>
        </p:nvSpPr>
        <p:spPr>
          <a:xfrm>
            <a:off x="5752059" y="5913596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b="1" u="sng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Actuation</a:t>
            </a:r>
            <a:endParaRPr lang="en-US" sz="1650" b="1" u="sng" dirty="0"/>
          </a:p>
        </p:txBody>
      </p:sp>
      <p:sp>
        <p:nvSpPr>
          <p:cNvPr id="24" name="Text 21"/>
          <p:cNvSpPr/>
          <p:nvPr/>
        </p:nvSpPr>
        <p:spPr>
          <a:xfrm>
            <a:off x="5752059" y="6281410"/>
            <a:ext cx="462539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Sending commands to traffic light controllers.</a:t>
            </a:r>
            <a:endParaRPr lang="en-US" sz="131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9534" y="1461344"/>
            <a:ext cx="5758934" cy="981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863"/>
              </a:lnSpc>
            </a:pPr>
            <a:r>
              <a:rPr lang="en-US" sz="3075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Benefits of Smart Traffic Light Control</a:t>
            </a:r>
            <a:endParaRPr lang="en-US" sz="3075" b="1" dirty="0"/>
          </a:p>
        </p:txBody>
      </p:sp>
      <p:sp>
        <p:nvSpPr>
          <p:cNvPr id="4" name="Shape 1"/>
          <p:cNvSpPr/>
          <p:nvPr/>
        </p:nvSpPr>
        <p:spPr>
          <a:xfrm>
            <a:off x="549534" y="2678193"/>
            <a:ext cx="5758934" cy="904756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06517" y="2835176"/>
            <a:ext cx="1962924" cy="245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3"/>
              </a:lnSpc>
            </a:pPr>
            <a:r>
              <a:rPr lang="en-US" sz="153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Reduced Congestion</a:t>
            </a:r>
            <a:endParaRPr lang="en-US" sz="1538" dirty="0"/>
          </a:p>
        </p:txBody>
      </p:sp>
      <p:sp>
        <p:nvSpPr>
          <p:cNvPr id="6" name="Text 3"/>
          <p:cNvSpPr/>
          <p:nvPr/>
        </p:nvSpPr>
        <p:spPr>
          <a:xfrm>
            <a:off x="706518" y="3174682"/>
            <a:ext cx="5444966" cy="25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Up to 40% reduction in travel times.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549534" y="3739932"/>
            <a:ext cx="5758934" cy="904756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06517" y="3896916"/>
            <a:ext cx="1962924" cy="245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3"/>
              </a:lnSpc>
            </a:pPr>
            <a:r>
              <a:rPr lang="en-US" sz="153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Improved Air Quality</a:t>
            </a:r>
            <a:endParaRPr lang="en-US" sz="1538" dirty="0"/>
          </a:p>
        </p:txBody>
      </p:sp>
      <p:sp>
        <p:nvSpPr>
          <p:cNvPr id="9" name="Text 6"/>
          <p:cNvSpPr/>
          <p:nvPr/>
        </p:nvSpPr>
        <p:spPr>
          <a:xfrm>
            <a:off x="706518" y="4236422"/>
            <a:ext cx="5444966" cy="25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Up to 25% reduction in vehicle emissions.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549534" y="4801672"/>
            <a:ext cx="5758934" cy="904756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06517" y="4958656"/>
            <a:ext cx="1962924" cy="245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3"/>
              </a:lnSpc>
            </a:pPr>
            <a:r>
              <a:rPr lang="en-US" sz="153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Enhanced Safety</a:t>
            </a:r>
            <a:endParaRPr lang="en-US" sz="1538" dirty="0"/>
          </a:p>
        </p:txBody>
      </p:sp>
      <p:sp>
        <p:nvSpPr>
          <p:cNvPr id="12" name="Text 9"/>
          <p:cNvSpPr/>
          <p:nvPr/>
        </p:nvSpPr>
        <p:spPr>
          <a:xfrm>
            <a:off x="706518" y="5298162"/>
            <a:ext cx="5444966" cy="25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Reduced accidents through optimized flow.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549534" y="5863412"/>
            <a:ext cx="5758934" cy="904756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706517" y="6020396"/>
            <a:ext cx="1962924" cy="245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3"/>
              </a:lnSpc>
            </a:pPr>
            <a:r>
              <a:rPr lang="en-US" sz="1538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Increased Efficiency</a:t>
            </a:r>
            <a:endParaRPr lang="en-US" sz="1538" dirty="0"/>
          </a:p>
        </p:txBody>
      </p:sp>
      <p:sp>
        <p:nvSpPr>
          <p:cNvPr id="15" name="Text 12"/>
          <p:cNvSpPr/>
          <p:nvPr/>
        </p:nvSpPr>
        <p:spPr>
          <a:xfrm>
            <a:off x="706518" y="6359902"/>
            <a:ext cx="5444966" cy="25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Better utilization of infrastructure.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2837944"/>
            <a:ext cx="6829514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3"/>
              </a:lnSpc>
            </a:pPr>
            <a:r>
              <a:rPr lang="en-US" sz="3338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Case Studies and Real-World Examples</a:t>
            </a:r>
            <a:endParaRPr lang="en-US" sz="3338" b="1" dirty="0"/>
          </a:p>
        </p:txBody>
      </p:sp>
      <p:sp>
        <p:nvSpPr>
          <p:cNvPr id="3" name="Text 1"/>
          <p:cNvSpPr/>
          <p:nvPr/>
        </p:nvSpPr>
        <p:spPr>
          <a:xfrm>
            <a:off x="595343" y="3794760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b="1" u="sng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Singapore</a:t>
            </a:r>
            <a:endParaRPr lang="en-US" sz="1650" b="1" u="sng" dirty="0"/>
          </a:p>
        </p:txBody>
      </p:sp>
      <p:sp>
        <p:nvSpPr>
          <p:cNvPr id="4" name="Text 2"/>
          <p:cNvSpPr/>
          <p:nvPr/>
        </p:nvSpPr>
        <p:spPr>
          <a:xfrm>
            <a:off x="595343" y="4230618"/>
            <a:ext cx="298358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Reduced peak hour travel times by 15%.</a:t>
            </a:r>
            <a:endParaRPr lang="en-US" sz="1313" dirty="0"/>
          </a:p>
        </p:txBody>
      </p:sp>
      <p:sp>
        <p:nvSpPr>
          <p:cNvPr id="5" name="Text 3"/>
          <p:cNvSpPr/>
          <p:nvPr/>
        </p:nvSpPr>
        <p:spPr>
          <a:xfrm>
            <a:off x="3999697" y="3794760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b="1" u="sng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London</a:t>
            </a:r>
            <a:endParaRPr lang="en-US" sz="1650" b="1" u="sng" dirty="0"/>
          </a:p>
        </p:txBody>
      </p:sp>
      <p:sp>
        <p:nvSpPr>
          <p:cNvPr id="6" name="Text 4"/>
          <p:cNvSpPr/>
          <p:nvPr/>
        </p:nvSpPr>
        <p:spPr>
          <a:xfrm>
            <a:off x="3999696" y="4230618"/>
            <a:ext cx="298358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SCOOT system: 12% reduction in delays.</a:t>
            </a:r>
            <a:endParaRPr lang="en-US" sz="1313" dirty="0"/>
          </a:p>
        </p:txBody>
      </p:sp>
      <p:sp>
        <p:nvSpPr>
          <p:cNvPr id="7" name="Text 5"/>
          <p:cNvSpPr/>
          <p:nvPr/>
        </p:nvSpPr>
        <p:spPr>
          <a:xfrm>
            <a:off x="7404051" y="3794760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b="1" u="sng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Spain</a:t>
            </a:r>
            <a:endParaRPr lang="en-US" sz="1650" b="1" u="sng" dirty="0"/>
          </a:p>
        </p:txBody>
      </p:sp>
      <p:sp>
        <p:nvSpPr>
          <p:cNvPr id="8" name="Text 6"/>
          <p:cNvSpPr/>
          <p:nvPr/>
        </p:nvSpPr>
        <p:spPr>
          <a:xfrm>
            <a:off x="7404050" y="4230619"/>
            <a:ext cx="29835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50% less waiting time at signals.</a:t>
            </a:r>
            <a:endParaRPr lang="en-US" sz="1313" dirty="0"/>
          </a:p>
        </p:txBody>
      </p:sp>
      <p:sp>
        <p:nvSpPr>
          <p:cNvPr id="9" name="Text 7"/>
          <p:cNvSpPr/>
          <p:nvPr/>
        </p:nvSpPr>
        <p:spPr>
          <a:xfrm>
            <a:off x="595343" y="5119390"/>
            <a:ext cx="97821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These examples demonstrate improved traffic metrics through smart traffic management.</a:t>
            </a:r>
            <a:endParaRPr lang="en-US" sz="131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233</TotalTime>
  <Words>549</Words>
  <Application>Microsoft Office PowerPoint</Application>
  <PresentationFormat>Custom</PresentationFormat>
  <Paragraphs>106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Algerian</vt:lpstr>
      <vt:lpstr>Arial Black</vt:lpstr>
      <vt:lpstr>Arial</vt:lpstr>
      <vt:lpstr>Crimson Pro Semi Bold</vt:lpstr>
      <vt:lpstr>Heebo</vt:lpstr>
      <vt:lpstr>Wingdings 3</vt:lpstr>
      <vt:lpstr>Trebuchet MS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ismail syed</cp:lastModifiedBy>
  <cp:revision>9</cp:revision>
  <dcterms:created xsi:type="dcterms:W3CDTF">2025-03-05T03:31:20Z</dcterms:created>
  <dcterms:modified xsi:type="dcterms:W3CDTF">2025-03-11T14:23:37Z</dcterms:modified>
</cp:coreProperties>
</file>